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9" r:id="rId6"/>
    <p:sldId id="257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61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8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5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BD39-68A4-4A60-A314-5FDAB4FF06C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F17E0-69EF-4F42-979F-20D7BF790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strategie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eyc.org/" TargetMode="External"/><Relationship Id="rId4" Type="http://schemas.openxmlformats.org/officeDocument/2006/relationships/hyperlink" Target="http://www.creativecurriculum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817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Curriculum: Is It Right For Your Child?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Why Use On-going Assessment?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Developmentally appropriate, ongoing, observation-based assessment occurs when teachers </a:t>
            </a:r>
            <a:r>
              <a:rPr lang="en-US" dirty="0" smtClean="0"/>
              <a:t>are </a:t>
            </a:r>
            <a:r>
              <a:rPr lang="en-US" dirty="0"/>
              <a:t>observing children during regular, everyday activities on a continuous basis throughout the year. Unlike formal or </a:t>
            </a:r>
            <a:r>
              <a:rPr lang="en-US" dirty="0" smtClean="0"/>
              <a:t>standardized </a:t>
            </a:r>
            <a:r>
              <a:rPr lang="en-US" dirty="0"/>
              <a:t>assessments, which offer a narrow picture of a child’s ability at a given moment, ongoing assessments </a:t>
            </a:r>
            <a:r>
              <a:rPr lang="en-US" dirty="0" smtClean="0"/>
              <a:t>offer a </a:t>
            </a:r>
            <a:r>
              <a:rPr lang="en-US" dirty="0"/>
              <a:t>broad, more meaningful picture of development. </a:t>
            </a:r>
            <a:endParaRPr lang="en-US" dirty="0" smtClean="0"/>
          </a:p>
          <a:p>
            <a:r>
              <a:rPr lang="en-US" dirty="0" smtClean="0"/>
              <a:t>This process allows teachers to plan and individualize activities that meet the needs of each child.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How Does This Assessment Work?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Teachers observe and collect facts.</a:t>
            </a:r>
          </a:p>
          <a:p>
            <a:pPr lvl="1"/>
            <a:r>
              <a:rPr lang="en-US" dirty="0" smtClean="0"/>
              <a:t>Enter observations into the documentation section of teaching strategies.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Teachers summarize, plan, and communicate.</a:t>
            </a:r>
          </a:p>
          <a:p>
            <a:pPr lvl="1"/>
            <a:r>
              <a:rPr lang="en-US" dirty="0" smtClean="0"/>
              <a:t>Summarize, plan and share information with administrators and families.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Teachers analyze and respond.</a:t>
            </a:r>
          </a:p>
          <a:p>
            <a:pPr lvl="1"/>
            <a:r>
              <a:rPr lang="en-US" dirty="0" smtClean="0"/>
              <a:t>Connect documentation to related objectives.</a:t>
            </a:r>
          </a:p>
          <a:p>
            <a:pPr marL="514350" indent="-514350">
              <a:buAutoNum type="arabicPeriod"/>
            </a:pPr>
            <a:r>
              <a:rPr lang="en-US" dirty="0" smtClean="0"/>
              <a:t>Teachers evaluate.</a:t>
            </a:r>
          </a:p>
          <a:p>
            <a:pPr lvl="1"/>
            <a:r>
              <a:rPr lang="en-US" dirty="0"/>
              <a:t>Color-coded </a:t>
            </a:r>
            <a:r>
              <a:rPr lang="en-US" dirty="0" smtClean="0"/>
              <a:t>progressions </a:t>
            </a:r>
            <a:r>
              <a:rPr lang="en-US" dirty="0"/>
              <a:t>of development and learning make </a:t>
            </a:r>
            <a:r>
              <a:rPr lang="en-US" dirty="0" smtClean="0"/>
              <a:t>it </a:t>
            </a:r>
            <a:r>
              <a:rPr lang="en-US" dirty="0"/>
              <a:t>easy for teachers to compare each child’s </a:t>
            </a:r>
            <a:r>
              <a:rPr lang="en-US" dirty="0" smtClean="0"/>
              <a:t>knowledge</a:t>
            </a:r>
            <a:r>
              <a:rPr lang="en-US" dirty="0"/>
              <a:t>, skills, and behaviors to widely held </a:t>
            </a:r>
            <a:r>
              <a:rPr lang="en-US" dirty="0" smtClean="0"/>
              <a:t>expectations </a:t>
            </a:r>
            <a:r>
              <a:rPr lang="en-US" dirty="0"/>
              <a:t>for most children of the same age </a:t>
            </a:r>
            <a:r>
              <a:rPr lang="en-US" dirty="0" smtClean="0"/>
              <a:t>or </a:t>
            </a:r>
            <a:r>
              <a:rPr lang="en-US" dirty="0"/>
              <a:t>class/grade.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42" y="261727"/>
            <a:ext cx="61804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What Is The Significance Of The Color Coded Bands?</a:t>
            </a:r>
            <a:endParaRPr lang="en-US" dirty="0">
              <a:latin typeface="AR CHRISTY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7290"/>
            <a:ext cx="6546949" cy="3957167"/>
          </a:xfrm>
        </p:spPr>
      </p:pic>
      <p:sp>
        <p:nvSpPr>
          <p:cNvPr id="5" name="TextBox 4"/>
          <p:cNvSpPr txBox="1"/>
          <p:nvPr/>
        </p:nvSpPr>
        <p:spPr>
          <a:xfrm>
            <a:off x="6699349" y="132896"/>
            <a:ext cx="54926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Teaching </a:t>
            </a:r>
            <a:r>
              <a:rPr lang="en-US" sz="2000" b="1" dirty="0"/>
              <a:t>Strategies </a:t>
            </a:r>
            <a:r>
              <a:rPr lang="en-US" sz="2000" b="1" dirty="0" smtClean="0"/>
              <a:t>GOLD has </a:t>
            </a:r>
            <a:r>
              <a:rPr lang="en-US" sz="2000" b="1" dirty="0"/>
              <a:t>color-coded bands that show widely held expectations </a:t>
            </a:r>
            <a:r>
              <a:rPr lang="en-US" sz="2000" b="1" dirty="0" smtClean="0"/>
              <a:t>for </a:t>
            </a:r>
            <a:r>
              <a:rPr lang="en-US" sz="2000" b="1" dirty="0"/>
              <a:t>children’s development and learning. Based on </a:t>
            </a:r>
            <a:r>
              <a:rPr lang="en-US" sz="2000" b="1" dirty="0" smtClean="0"/>
              <a:t>research, </a:t>
            </a:r>
            <a:r>
              <a:rPr lang="en-US" sz="2000" b="1" dirty="0"/>
              <a:t>the bands show at what levels </a:t>
            </a:r>
            <a:r>
              <a:rPr lang="en-US" sz="2000" b="1" dirty="0" smtClean="0"/>
              <a:t>most </a:t>
            </a:r>
            <a:r>
              <a:rPr lang="en-US" sz="2000" b="1" dirty="0"/>
              <a:t>children of a particular age or class/grade are likely to be at the beginning and end of a program </a:t>
            </a:r>
            <a:r>
              <a:rPr lang="en-US" sz="2000" b="1" dirty="0" smtClean="0"/>
              <a:t>year</a:t>
            </a:r>
            <a:r>
              <a:rPr lang="en-US" sz="2000" b="1" dirty="0"/>
              <a:t>. Because development and learning are uneven and overlapping, the color bands also overlap, </a:t>
            </a:r>
            <a:r>
              <a:rPr lang="en-US" sz="2000" b="1" dirty="0" smtClean="0"/>
              <a:t>helping </a:t>
            </a:r>
            <a:r>
              <a:rPr lang="en-US" sz="2000" b="1" dirty="0"/>
              <a:t>teachers guide their </a:t>
            </a:r>
            <a:r>
              <a:rPr lang="en-US" sz="2000" b="1" dirty="0" smtClean="0"/>
              <a:t>expectations. </a:t>
            </a:r>
            <a:r>
              <a:rPr lang="en-US" sz="2000" b="1" dirty="0"/>
              <a:t>Teachers see the full spectrum </a:t>
            </a:r>
            <a:r>
              <a:rPr lang="en-US" sz="2000" b="1" dirty="0" smtClean="0"/>
              <a:t>of development at </a:t>
            </a:r>
            <a:r>
              <a:rPr lang="en-US" sz="2000" b="1" dirty="0"/>
              <a:t>once, enabling them to work with any child at any level of development. 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It is important to score the child where they fall based on their developmental level, not their age or grade.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Once children have been evaluated, the teacher can individualize activities to move the child up to the next step.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53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90286"/>
            <a:ext cx="6504441" cy="1320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 CHRISTY" panose="02000000000000000000" pitchFamily="2" charset="0"/>
                <a:cs typeface="Times New Roman" pitchFamily="18" charset="0"/>
              </a:rPr>
              <a:t>Objectives for Development and Learning:  Birth through Kindergarten</a:t>
            </a:r>
            <a:endParaRPr lang="en-US" sz="3600" dirty="0">
              <a:latin typeface="AR CHRISTY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16" y="290286"/>
            <a:ext cx="4108111" cy="628305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1611086"/>
            <a:ext cx="6722155" cy="4992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The 38 objectives fall into:</a:t>
            </a:r>
            <a:endParaRPr lang="en-US" altLang="en-US" sz="22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10 Areas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 smtClean="0"/>
              <a:t>There are nine areas of development and learning for all children. 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Four Developmental: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Social-Emotional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Physical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Language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Cognitive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Five Content: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Literacy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Mathematics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Science &amp; Technology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Social Studies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The Arts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One Area of Development and Learning Applies to:</a:t>
            </a:r>
            <a:endParaRPr lang="en-US" altLang="en-US" sz="2200" b="1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Times New Roman" panose="02020603050405020304" pitchFamily="18" charset="0"/>
              </a:rPr>
              <a:t>English Language Learners (ELL)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4315" y="-15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 CHRISTY" panose="02000000000000000000" pitchFamily="2" charset="0"/>
              </a:rPr>
              <a:t>The NAEYC’s Code Of Ethical Conduct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161143" y="1374775"/>
            <a:ext cx="3932238" cy="38115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criteria is included in the NAEYC’s Code of Ethical Conduct?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Society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21" r="-235" b="13290"/>
          <a:stretch/>
        </p:blipFill>
        <p:spPr>
          <a:xfrm>
            <a:off x="6106886" y="880895"/>
            <a:ext cx="4633686" cy="5612147"/>
          </a:xfrm>
        </p:spPr>
      </p:pic>
    </p:spTree>
    <p:extLst>
      <p:ext uri="{BB962C8B-B14F-4D97-AF65-F5344CB8AC3E}">
        <p14:creationId xmlns:p14="http://schemas.microsoft.com/office/powerpoint/2010/main" val="19093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 And Its Relationship to Children…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Individuals that use the creative curriculum create an environment and implement activities that are:</a:t>
            </a:r>
          </a:p>
          <a:p>
            <a:pPr marL="742950" lvl="1" indent="-285750"/>
            <a:r>
              <a:rPr lang="en-US" dirty="0"/>
              <a:t> Socially/Emotionally Positive</a:t>
            </a:r>
          </a:p>
          <a:p>
            <a:pPr marL="742950" lvl="1" indent="-285750"/>
            <a:r>
              <a:rPr lang="en-US" dirty="0"/>
              <a:t>Cognitively Stimulating</a:t>
            </a:r>
          </a:p>
          <a:p>
            <a:pPr marL="742950" lvl="1" indent="-285750"/>
            <a:r>
              <a:rPr lang="en-US" dirty="0"/>
              <a:t>Supportive of Each Child’s Culture, Language, Ethnicity, and Family Structure.</a:t>
            </a:r>
          </a:p>
          <a:p>
            <a:r>
              <a:rPr lang="en-US" dirty="0" smtClean="0"/>
              <a:t>The creative curriculum is inclusive of all children, no matter their background or abilities.</a:t>
            </a:r>
          </a:p>
          <a:p>
            <a:r>
              <a:rPr lang="en-US" dirty="0" smtClean="0"/>
              <a:t>The Creative Curriculum uses appropriate assessment tools that accurate knowledge of where the child falls on a developmental scale (allows for appropriate individualization)</a:t>
            </a:r>
          </a:p>
          <a:p>
            <a:r>
              <a:rPr lang="en-US" dirty="0" smtClean="0"/>
              <a:t>The Creative Curriculum ensures that interactions with the child and their families are individualized. Children/families receive support in the areas that are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 And Its Relationship to Families…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800258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dirty="0" smtClean="0"/>
              <a:t>Centers that use the Creative Curriculum:</a:t>
            </a:r>
          </a:p>
          <a:p>
            <a:pPr lvl="1"/>
            <a:r>
              <a:rPr lang="en-US" dirty="0" smtClean="0"/>
              <a:t>Welcome all families and encourages them to participate in the program. (Volunteering, Conferences, Reading, Attending Field Trips, or Sharing a Meal)</a:t>
            </a:r>
          </a:p>
          <a:p>
            <a:pPr lvl="1"/>
            <a:r>
              <a:rPr lang="en-US" dirty="0" smtClean="0"/>
              <a:t>Communicate effectively (Weekly newsletters, Calls Home When Necessary, and Conferences.)</a:t>
            </a:r>
          </a:p>
          <a:p>
            <a:pPr lvl="1"/>
            <a:r>
              <a:rPr lang="en-US" dirty="0" smtClean="0"/>
              <a:t>Create partnerships with the families to better serve them and their children. </a:t>
            </a:r>
          </a:p>
          <a:p>
            <a:pPr lvl="1"/>
            <a:r>
              <a:rPr lang="en-US" dirty="0" smtClean="0"/>
              <a:t>Respect different cultures and values.</a:t>
            </a:r>
          </a:p>
          <a:p>
            <a:pPr lvl="1"/>
            <a:r>
              <a:rPr lang="en-US" dirty="0" smtClean="0"/>
              <a:t>Share information regarding their child’s development and help them to understand what will come next.</a:t>
            </a:r>
          </a:p>
          <a:p>
            <a:pPr lvl="1"/>
            <a:r>
              <a:rPr lang="en-US" dirty="0" smtClean="0"/>
              <a:t>Provide support systems for families by giving them opportunities to engage with other families and the staff at the center.</a:t>
            </a:r>
          </a:p>
          <a:p>
            <a:pPr lvl="1"/>
            <a:r>
              <a:rPr lang="en-US" dirty="0" smtClean="0"/>
              <a:t>Value the parents input on their child’s education and development.</a:t>
            </a:r>
          </a:p>
          <a:p>
            <a:pPr lvl="1"/>
            <a:r>
              <a:rPr lang="en-US" dirty="0" smtClean="0"/>
              <a:t>Value confidentiality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 And Its Relationship With Colleagues…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Centers that use the Creative Curriculum:</a:t>
            </a:r>
          </a:p>
          <a:p>
            <a:pPr lvl="1"/>
            <a:r>
              <a:rPr lang="en-US" sz="3200" dirty="0" smtClean="0"/>
              <a:t>Respect and value co-workers and their beliefs.</a:t>
            </a:r>
          </a:p>
          <a:p>
            <a:pPr lvl="1"/>
            <a:r>
              <a:rPr lang="en-US" sz="3200" dirty="0" smtClean="0"/>
              <a:t>Work together to ensure success for all involved.</a:t>
            </a:r>
          </a:p>
          <a:p>
            <a:pPr lvl="1"/>
            <a:r>
              <a:rPr lang="en-US" sz="3200" dirty="0" smtClean="0"/>
              <a:t>Encourage and support the continuing development of employees in becoming more skilled in their field. </a:t>
            </a:r>
          </a:p>
          <a:p>
            <a:pPr lvl="1"/>
            <a:r>
              <a:rPr lang="en-US" sz="3200" dirty="0" smtClean="0"/>
              <a:t>Work together to create an environment that is both safe and welcoming for the children and the staff.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 And Its Relationship With The Community &amp; Society…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Centers that use the Creative Curriculum:</a:t>
            </a:r>
          </a:p>
          <a:p>
            <a:pPr lvl="1"/>
            <a:r>
              <a:rPr lang="en-US" sz="3200" dirty="0" smtClean="0"/>
              <a:t>Provide the community with high quality early childhood care and education.</a:t>
            </a:r>
          </a:p>
          <a:p>
            <a:pPr lvl="1"/>
            <a:r>
              <a:rPr lang="en-US" sz="3200" dirty="0" smtClean="0"/>
              <a:t>Work to provide society with a greater understanding of children’s development and needs.</a:t>
            </a:r>
          </a:p>
          <a:p>
            <a:pPr lvl="1"/>
            <a:r>
              <a:rPr lang="en-US" sz="3200" dirty="0" smtClean="0"/>
              <a:t>Communicate openly and truthfully about the services that we provide.</a:t>
            </a:r>
          </a:p>
          <a:p>
            <a:pPr lvl="1"/>
            <a:r>
              <a:rPr lang="en-US" sz="3200" dirty="0" smtClean="0"/>
              <a:t>Follow the rules and regulations that are put into place to keep children safe. </a:t>
            </a:r>
          </a:p>
        </p:txBody>
      </p:sp>
    </p:spTree>
    <p:extLst>
      <p:ext uri="{BB962C8B-B14F-4D97-AF65-F5344CB8AC3E}">
        <p14:creationId xmlns:p14="http://schemas.microsoft.com/office/powerpoint/2010/main" val="528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In Conclusion…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10706100" cy="5270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Creative Curriculum offers high quality early childhood education.</a:t>
            </a:r>
          </a:p>
          <a:p>
            <a:r>
              <a:rPr lang="en-US" dirty="0" smtClean="0"/>
              <a:t>It is both play based and researched base.</a:t>
            </a:r>
          </a:p>
          <a:p>
            <a:r>
              <a:rPr lang="en-US" dirty="0" smtClean="0"/>
              <a:t>The Creative Curriculum is based on 38 Goals &amp; Objectives.</a:t>
            </a:r>
          </a:p>
          <a:p>
            <a:pPr lvl="1"/>
            <a:r>
              <a:rPr lang="en-US" dirty="0" smtClean="0"/>
              <a:t>Each classroom is made up of 11 interest areas (Books, Dramatic Play, Toys and Games, Art, Library, Discovery, Sand &amp;Water, Music &amp; Movement, Computers, Cooking, and Outdoors)</a:t>
            </a:r>
          </a:p>
          <a:p>
            <a:r>
              <a:rPr lang="en-US" dirty="0" smtClean="0"/>
              <a:t>Paired with the GOLD assessment tool, the Creative Curriculum is Developmentally Appropriate. </a:t>
            </a:r>
          </a:p>
          <a:p>
            <a:r>
              <a:rPr lang="en-US" dirty="0" smtClean="0"/>
              <a:t>The GOLD assessment tool focuses on on-going observations that are documented and then scored on a multi-colored/multi-leveled chart.</a:t>
            </a:r>
          </a:p>
          <a:p>
            <a:r>
              <a:rPr lang="en-US" dirty="0" smtClean="0"/>
              <a:t>This assessment allows for individualized activities to promote growth and development.</a:t>
            </a:r>
          </a:p>
          <a:p>
            <a:r>
              <a:rPr lang="en-US" dirty="0" smtClean="0"/>
              <a:t>The Creative Curriculum follows the NAEYC’s Code of Ethical Conduct.</a:t>
            </a:r>
          </a:p>
          <a:p>
            <a:r>
              <a:rPr lang="en-US" dirty="0" smtClean="0"/>
              <a:t>The Creative Curriculum encourages family involvement and will be beneficial to both you and your child.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 Through The Years…</a:t>
            </a:r>
            <a:endParaRPr lang="en-US" dirty="0">
              <a:latin typeface="AR CHRISTY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452208" y="1973943"/>
            <a:ext cx="11287584" cy="3835968"/>
          </a:xfrm>
        </p:spPr>
      </p:pic>
    </p:spTree>
    <p:extLst>
      <p:ext uri="{BB962C8B-B14F-4D97-AF65-F5344CB8AC3E}">
        <p14:creationId xmlns:p14="http://schemas.microsoft.com/office/powerpoint/2010/main" val="26228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How Would You Describe The Creative Curriculum?</a:t>
            </a:r>
            <a:endParaRPr lang="en-US" dirty="0">
              <a:latin typeface="AR CHRISTY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95" y="1825625"/>
            <a:ext cx="6146009" cy="4351338"/>
          </a:xfrm>
        </p:spPr>
      </p:pic>
    </p:spTree>
    <p:extLst>
      <p:ext uri="{BB962C8B-B14F-4D97-AF65-F5344CB8AC3E}">
        <p14:creationId xmlns:p14="http://schemas.microsoft.com/office/powerpoint/2010/main" val="25597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ANY QUESTIONS?</a:t>
            </a:r>
            <a:endParaRPr lang="en-US" dirty="0">
              <a:latin typeface="AR CHRISTY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24" y="1800225"/>
            <a:ext cx="6550152" cy="4351338"/>
          </a:xfrm>
        </p:spPr>
      </p:pic>
    </p:spTree>
    <p:extLst>
      <p:ext uri="{BB962C8B-B14F-4D97-AF65-F5344CB8AC3E}">
        <p14:creationId xmlns:p14="http://schemas.microsoft.com/office/powerpoint/2010/main" val="18232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Resources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www.teachingstrategies.com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www.creativecurriculum.net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www.naeyc.org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008429"/>
          </a:xfrm>
        </p:spPr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What is the Creative Curriculum?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1195755"/>
            <a:ext cx="3932237" cy="538792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play-based, research-based curriculum.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Creative Curriculum balances both teacher-directed and child-initiated learning, with an emphasis on responding to children's learning styles and building on their strengths and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Based on the research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Abraham Maslow</a:t>
            </a:r>
            <a:r>
              <a:rPr lang="en-US" sz="1800" dirty="0" smtClean="0"/>
              <a:t>–Basic needs and learning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Erik Erikson</a:t>
            </a:r>
            <a:r>
              <a:rPr lang="en-US" sz="1800" dirty="0" smtClean="0"/>
              <a:t>–The emotions and learning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Jean Piaget</a:t>
            </a:r>
            <a:r>
              <a:rPr lang="en-US" sz="1800" dirty="0" smtClean="0"/>
              <a:t>--Logical thinking and reasoning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Lev Vygotsky</a:t>
            </a:r>
            <a:r>
              <a:rPr lang="en-US" sz="1800" dirty="0" smtClean="0"/>
              <a:t>–Social interaction and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Howard Gardner</a:t>
            </a:r>
            <a:r>
              <a:rPr lang="en-US" sz="1800" dirty="0" smtClean="0"/>
              <a:t> --Multiple intelligences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Sara Smilansky</a:t>
            </a:r>
            <a:r>
              <a:rPr lang="en-US" sz="1800" dirty="0" smtClean="0"/>
              <a:t>–Play and learning</a:t>
            </a:r>
            <a:br>
              <a:rPr lang="en-US" sz="1800" dirty="0" smtClean="0"/>
            </a:br>
            <a:r>
              <a:rPr lang="en-US" sz="1800" dirty="0" smtClean="0"/>
              <a:t>Research on learning and resiliency Research on learning and the brain</a:t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527"/>
          <a:stretch>
            <a:fillRect/>
          </a:stretch>
        </p:blipFill>
        <p:spPr>
          <a:xfrm>
            <a:off x="4965474" y="450397"/>
            <a:ext cx="6819002" cy="5384346"/>
          </a:xfrm>
        </p:spPr>
      </p:pic>
    </p:spTree>
    <p:extLst>
      <p:ext uri="{BB962C8B-B14F-4D97-AF65-F5344CB8AC3E}">
        <p14:creationId xmlns:p14="http://schemas.microsoft.com/office/powerpoint/2010/main" val="39917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4172"/>
            <a:ext cx="3932237" cy="1059542"/>
          </a:xfrm>
        </p:spPr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771" y="1375227"/>
            <a:ext cx="5297715" cy="5156201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 smtClean="0"/>
              <a:t>This curriculum applies the latest theory and research on best practices in teaching and learning and the content standards developed by states and professional organizations. </a:t>
            </a:r>
          </a:p>
          <a:p>
            <a:r>
              <a:rPr lang="en-US" sz="1700" b="1" dirty="0" smtClean="0"/>
              <a:t>It is a comprehensive curriculum that includes a framework for decision making along with a focus on interest areas. </a:t>
            </a:r>
            <a:endParaRPr lang="en-US" sz="1700" b="1" dirty="0"/>
          </a:p>
          <a:p>
            <a:r>
              <a:rPr lang="en-US" sz="2600" b="1" u="sng" dirty="0" smtClean="0"/>
              <a:t>The 11 interest areas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Dramatic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Toys and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Sand and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Music and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Cooking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Outdoors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>
            <a:fillRect/>
          </a:stretch>
        </p:blipFill>
        <p:spPr>
          <a:xfrm>
            <a:off x="5767952" y="987425"/>
            <a:ext cx="5587435" cy="4411889"/>
          </a:xfrm>
        </p:spPr>
      </p:pic>
    </p:spTree>
    <p:extLst>
      <p:ext uri="{BB962C8B-B14F-4D97-AF65-F5344CB8AC3E}">
        <p14:creationId xmlns:p14="http://schemas.microsoft.com/office/powerpoint/2010/main" val="28091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30" y="1240971"/>
            <a:ext cx="3932237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 CHRISTY" panose="02000000000000000000" pitchFamily="2" charset="0"/>
              </a:rPr>
              <a:t>The Creative Curriculum Learning Environment…</a:t>
            </a:r>
            <a:endParaRPr lang="en-US" sz="4400" dirty="0">
              <a:latin typeface="AR CHRISTY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11201"/>
          <a:stretch>
            <a:fillRect/>
          </a:stretch>
        </p:blipFill>
        <p:spPr>
          <a:xfrm>
            <a:off x="4772025" y="581025"/>
            <a:ext cx="7039582" cy="55585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29" y="2841171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The Creative Curriculum shows you how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up the physical environment and maintain interest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 a classroom structure that includes the daily routine and schedule, choice times, and small- and large-group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create a classroom community that promotes positive relationships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where children make friends and learn social problem-solving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46"/>
          </a:xfrm>
        </p:spPr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The Creative Curriculum…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based on 38 objectives for development and learning, which are fully aligned with the </a:t>
            </a:r>
            <a:r>
              <a:rPr lang="en-US" i="1" dirty="0" smtClean="0"/>
              <a:t>Head Start Child Development and Early Learning Framework</a:t>
            </a:r>
            <a:r>
              <a:rPr lang="en-US" dirty="0" smtClean="0"/>
              <a:t> as well as early learning standards for every state.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Head Start Child Development and Early Learning Framework 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8" y="1364364"/>
            <a:ext cx="4392500" cy="4812599"/>
          </a:xfrm>
        </p:spPr>
      </p:pic>
      <p:sp>
        <p:nvSpPr>
          <p:cNvPr id="14" name="Right Arrow 13"/>
          <p:cNvSpPr/>
          <p:nvPr/>
        </p:nvSpPr>
        <p:spPr>
          <a:xfrm>
            <a:off x="4930912" y="5556738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27" t="31026" r="8012" b="15640"/>
          <a:stretch>
            <a:fillRect/>
          </a:stretch>
        </p:blipFill>
        <p:spPr bwMode="auto">
          <a:xfrm>
            <a:off x="1320801" y="986970"/>
            <a:ext cx="9633808" cy="55444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683657" y="130628"/>
            <a:ext cx="895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CHRISTY" panose="02000000000000000000" pitchFamily="2" charset="0"/>
              </a:rPr>
              <a:t>The 38 Creative Curriculum Objectives</a:t>
            </a:r>
            <a:endParaRPr lang="en-US" sz="40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How Does The Creative Curriculum Follow Developmentally Appropriate Practice?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6771" cy="4821918"/>
          </a:xfrm>
        </p:spPr>
        <p:txBody>
          <a:bodyPr>
            <a:normAutofit/>
          </a:bodyPr>
          <a:lstStyle/>
          <a:p>
            <a:r>
              <a:rPr lang="en-US" dirty="0" smtClean="0"/>
              <a:t>The creative curriculum partnered with the Teaching Strategies Gold Assessment Tool is a developmentally appropriate curriculum. </a:t>
            </a:r>
          </a:p>
          <a:p>
            <a:r>
              <a:rPr lang="en-US" dirty="0" smtClean="0"/>
              <a:t>This means…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t </a:t>
            </a:r>
            <a:r>
              <a:rPr lang="en-US" altLang="en-US" dirty="0"/>
              <a:t>takes into consideration widely held developmental expectations for children at each </a:t>
            </a:r>
            <a:r>
              <a:rPr lang="en-US" altLang="en-US" b="1" dirty="0" smtClean="0"/>
              <a:t>age. </a:t>
            </a:r>
            <a:r>
              <a:rPr lang="en-US" altLang="en-US" dirty="0" smtClean="0"/>
              <a:t>(The color coded bands used in the assessment tool show widely held developmental expectations for children at each age/grade level.</a:t>
            </a:r>
            <a:endParaRPr lang="en-US" altLang="en-US" b="1" dirty="0" smtClean="0"/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ocuses </a:t>
            </a:r>
            <a:r>
              <a:rPr lang="en-US" altLang="en-US" dirty="0"/>
              <a:t>on the strengths of each </a:t>
            </a:r>
            <a:r>
              <a:rPr lang="en-US" altLang="en-US" b="1" dirty="0"/>
              <a:t>individual </a:t>
            </a:r>
            <a:r>
              <a:rPr lang="en-US" altLang="en-US" dirty="0" smtClean="0"/>
              <a:t>child. (Once children have been evaluated, the teacher is able to focus on creating individualized activities to help the child progress.)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akes </a:t>
            </a:r>
            <a:r>
              <a:rPr lang="en-US" altLang="en-US" dirty="0"/>
              <a:t>into account the </a:t>
            </a:r>
            <a:r>
              <a:rPr lang="en-US" altLang="en-US" b="1" dirty="0"/>
              <a:t>social and cultural context </a:t>
            </a:r>
            <a:r>
              <a:rPr lang="en-US" altLang="en-US" dirty="0"/>
              <a:t>in which each child is assessed</a:t>
            </a:r>
            <a:r>
              <a:rPr lang="en-US" altLang="en-US" dirty="0" smtClean="0"/>
              <a:t>. (Home language surveys, ELL objectives, and a curriculum that is bilingual allows teachers to work with children that are ELL’s)</a:t>
            </a:r>
            <a:endParaRPr lang="en-US" alt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HRISTY" panose="02000000000000000000" pitchFamily="2" charset="0"/>
              </a:rPr>
              <a:t>What is Teaching Strategies Gold?</a:t>
            </a:r>
            <a:endParaRPr lang="en-US" dirty="0"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According to www.teachingstategies.com,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Teaching Strategies </a:t>
            </a:r>
            <a:r>
              <a:rPr lang="en-US" dirty="0" smtClean="0"/>
              <a:t>GOLD is </a:t>
            </a:r>
            <a:r>
              <a:rPr lang="en-US" dirty="0"/>
              <a:t>an authentic, ongoing observational system for assessing </a:t>
            </a:r>
            <a:r>
              <a:rPr lang="en-US" dirty="0" smtClean="0"/>
              <a:t>children </a:t>
            </a:r>
            <a:r>
              <a:rPr lang="en-US" dirty="0"/>
              <a:t>from birth through kindergarten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</a:t>
            </a:r>
            <a:r>
              <a:rPr lang="en-US" dirty="0"/>
              <a:t>It helps teachers to observe children in the context </a:t>
            </a:r>
            <a:r>
              <a:rPr lang="en-US" dirty="0" smtClean="0"/>
              <a:t>of </a:t>
            </a:r>
            <a:r>
              <a:rPr lang="en-US" dirty="0"/>
              <a:t>every day experiences, which is an effective way to learn what they know and can 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Teaching </a:t>
            </a:r>
            <a:r>
              <a:rPr lang="en-US" dirty="0"/>
              <a:t>Strategies </a:t>
            </a:r>
            <a:r>
              <a:rPr lang="en-US" dirty="0" smtClean="0"/>
              <a:t>GOLD is </a:t>
            </a:r>
            <a:r>
              <a:rPr lang="en-US" dirty="0"/>
              <a:t>based on 38 objectives for development and learning that </a:t>
            </a:r>
            <a:r>
              <a:rPr lang="en-US" dirty="0" smtClean="0"/>
              <a:t>objectives </a:t>
            </a:r>
            <a:r>
              <a:rPr lang="en-US" dirty="0"/>
              <a:t>are aligned with the </a:t>
            </a:r>
            <a:r>
              <a:rPr lang="en-US" dirty="0" smtClean="0"/>
              <a:t>Common </a:t>
            </a:r>
            <a:r>
              <a:rPr lang="en-US" dirty="0"/>
              <a:t>Core State </a:t>
            </a:r>
            <a:r>
              <a:rPr lang="en-US" dirty="0" smtClean="0"/>
              <a:t>Standards, </a:t>
            </a:r>
            <a:r>
              <a:rPr lang="en-US" dirty="0"/>
              <a:t>state early learning guidelines,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Head </a:t>
            </a:r>
            <a:r>
              <a:rPr lang="en-US" dirty="0"/>
              <a:t>Start Child Development and Early Learning </a:t>
            </a:r>
            <a:r>
              <a:rPr lang="en-US" dirty="0" smtClean="0"/>
              <a:t>Framework. </a:t>
            </a:r>
          </a:p>
          <a:p>
            <a:r>
              <a:rPr lang="en-US" dirty="0" smtClean="0"/>
              <a:t>Teachers </a:t>
            </a:r>
            <a:r>
              <a:rPr lang="en-US" dirty="0"/>
              <a:t>use </a:t>
            </a:r>
            <a:r>
              <a:rPr lang="en-US" dirty="0" smtClean="0"/>
              <a:t>these objectives </a:t>
            </a:r>
            <a:r>
              <a:rPr lang="en-US" dirty="0"/>
              <a:t>to focus their observations as they gather </a:t>
            </a:r>
            <a:r>
              <a:rPr lang="en-US" dirty="0" smtClean="0"/>
              <a:t>information </a:t>
            </a:r>
            <a:r>
              <a:rPr lang="en-US" dirty="0"/>
              <a:t>to make classroom decisions.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1456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 CHRISTY</vt:lpstr>
      <vt:lpstr>Arial</vt:lpstr>
      <vt:lpstr>Calibri</vt:lpstr>
      <vt:lpstr>Calibri Light</vt:lpstr>
      <vt:lpstr>Times New Roman</vt:lpstr>
      <vt:lpstr>Office Theme</vt:lpstr>
      <vt:lpstr>The Creative Curriculum: Is It Right For Your Child?</vt:lpstr>
      <vt:lpstr>The Creative Curriculum Through The Years…</vt:lpstr>
      <vt:lpstr>What is the Creative Curriculum?</vt:lpstr>
      <vt:lpstr>The Creative Curriculum…</vt:lpstr>
      <vt:lpstr>The Creative Curriculum Learning Environment…</vt:lpstr>
      <vt:lpstr>The Creative Curriculum…</vt:lpstr>
      <vt:lpstr>PowerPoint Presentation</vt:lpstr>
      <vt:lpstr>How Does The Creative Curriculum Follow Developmentally Appropriate Practice?</vt:lpstr>
      <vt:lpstr>What is Teaching Strategies Gold?</vt:lpstr>
      <vt:lpstr>Why Use On-going Assessment?</vt:lpstr>
      <vt:lpstr>How Does This Assessment Work?</vt:lpstr>
      <vt:lpstr>What Is The Significance Of The Color Coded Bands?</vt:lpstr>
      <vt:lpstr>Objectives for Development and Learning:  Birth through Kindergarten</vt:lpstr>
      <vt:lpstr>The NAEYC’s Code Of Ethical Conduct</vt:lpstr>
      <vt:lpstr>The Creative Curriculum And Its Relationship to Children…</vt:lpstr>
      <vt:lpstr>The Creative Curriculum And Its Relationship to Families…</vt:lpstr>
      <vt:lpstr>The Creative Curriculum And Its Relationship With Colleagues…</vt:lpstr>
      <vt:lpstr>The Creative Curriculum And Its Relationship With The Community &amp; Society…</vt:lpstr>
      <vt:lpstr>In Conclusion…</vt:lpstr>
      <vt:lpstr>How Would You Describe The Creative Curriculum?</vt:lpstr>
      <vt:lpstr>ANY QUESTIONS?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Creative Curriculum: Is It Right For Your Child?</dc:title>
  <dc:creator>Christine Blumenschein</dc:creator>
  <cp:lastModifiedBy>Christine Blumenschein</cp:lastModifiedBy>
  <cp:revision>37</cp:revision>
  <dcterms:created xsi:type="dcterms:W3CDTF">2015-03-06T00:05:15Z</dcterms:created>
  <dcterms:modified xsi:type="dcterms:W3CDTF">2015-03-11T19:25:57Z</dcterms:modified>
</cp:coreProperties>
</file>